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287" r:id="rId3"/>
    <p:sldId id="260" r:id="rId4"/>
    <p:sldId id="289" r:id="rId5"/>
    <p:sldId id="296" r:id="rId6"/>
    <p:sldId id="298" r:id="rId7"/>
    <p:sldId id="293" r:id="rId8"/>
    <p:sldId id="294" r:id="rId9"/>
    <p:sldId id="299" r:id="rId10"/>
    <p:sldId id="300" r:id="rId11"/>
    <p:sldId id="262" r:id="rId12"/>
    <p:sldId id="288" r:id="rId13"/>
    <p:sldId id="267" r:id="rId14"/>
    <p:sldId id="275" r:id="rId15"/>
    <p:sldId id="290" r:id="rId16"/>
    <p:sldId id="271" r:id="rId17"/>
    <p:sldId id="272" r:id="rId18"/>
    <p:sldId id="301" r:id="rId19"/>
    <p:sldId id="291" r:id="rId20"/>
    <p:sldId id="292" r:id="rId21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80000"/>
    <a:srgbClr val="CC2E00"/>
    <a:srgbClr val="CF3E00"/>
    <a:srgbClr val="91191C"/>
    <a:srgbClr val="AE1F23"/>
    <a:srgbClr val="CB2027"/>
    <a:srgbClr val="921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0957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47700"/>
          </a:xfrm>
          <a:prstGeom prst="rect">
            <a:avLst/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731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8"/>
          <p:cNvGrpSpPr>
            <a:grpSpLocks/>
          </p:cNvGrpSpPr>
          <p:nvPr userDrawn="1"/>
        </p:nvGrpSpPr>
        <p:grpSpPr bwMode="auto">
          <a:xfrm>
            <a:off x="11012488" y="-17463"/>
            <a:ext cx="879475" cy="666751"/>
            <a:chOff x="7402514" y="1243490"/>
            <a:chExt cx="1693862" cy="1283840"/>
          </a:xfrm>
        </p:grpSpPr>
        <p:pic>
          <p:nvPicPr>
            <p:cNvPr id="5" name="Picture 5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02514" y="1243490"/>
              <a:ext cx="806601" cy="836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6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81343" y="1361119"/>
              <a:ext cx="286343" cy="296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/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5752" y="1679727"/>
              <a:ext cx="287016" cy="2917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24148" y="2109242"/>
              <a:ext cx="272228" cy="267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9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2345" y="2250397"/>
              <a:ext cx="276933" cy="276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6362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F612F64-4AF4-49AF-8B51-3D2E63E1DDDB}" type="datetimeFigureOut">
              <a:rPr lang="zh-CN" altLang="en-US"/>
              <a:pPr>
                <a:defRPr/>
              </a:pPr>
              <a:t>2018/11/23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</a:lstStyle>
          <a:p>
            <a:fld id="{612DCE5A-D02D-4517-9895-8A567797265B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1941513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一、个人简介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438650" y="704670"/>
            <a:ext cx="3314700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7200" b="1" dirty="0">
                <a:ln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目录</a:t>
            </a:r>
            <a:endParaRPr lang="zh-CN" altLang="en-US" sz="7200" b="1" dirty="0">
              <a:ln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286000" y="30130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</a:t>
            </a:r>
            <a:r>
              <a:rPr lang="zh-CN" altLang="en-US" sz="2800" b="1" dirty="0"/>
              <a:t>我对党的</a:t>
            </a:r>
            <a:r>
              <a:rPr lang="zh-CN" altLang="en-US" sz="2800" b="1" dirty="0" smtClean="0"/>
              <a:t>认识</a:t>
            </a:r>
            <a:endParaRPr lang="zh-CN" altLang="en-US" sz="2800" b="1" dirty="0"/>
          </a:p>
        </p:txBody>
      </p:sp>
      <p:sp>
        <p:nvSpPr>
          <p:cNvPr id="21" name="圆角矩形 20"/>
          <p:cNvSpPr/>
          <p:nvPr/>
        </p:nvSpPr>
        <p:spPr>
          <a:xfrm>
            <a:off x="2286000" y="4056063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三</a:t>
            </a:r>
            <a:r>
              <a:rPr lang="zh-CN" altLang="en-US" sz="2800" b="1" dirty="0" smtClean="0"/>
              <a:t>、</a:t>
            </a:r>
            <a:r>
              <a:rPr lang="zh-CN" altLang="en-US" sz="2800" b="1" dirty="0"/>
              <a:t>我的入党</a:t>
            </a:r>
            <a:r>
              <a:rPr lang="zh-CN" altLang="en-US" sz="2800" b="1" dirty="0" smtClean="0"/>
              <a:t>动机</a:t>
            </a:r>
            <a:endParaRPr lang="zh-CN" altLang="en-US" sz="2800" b="1" dirty="0"/>
          </a:p>
        </p:txBody>
      </p:sp>
      <p:sp>
        <p:nvSpPr>
          <p:cNvPr id="22" name="圆角矩形 21"/>
          <p:cNvSpPr/>
          <p:nvPr/>
        </p:nvSpPr>
        <p:spPr>
          <a:xfrm>
            <a:off x="2286000" y="5099050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四</a:t>
            </a:r>
            <a:r>
              <a:rPr lang="zh-CN" altLang="en-US" sz="2800" b="1" dirty="0" smtClean="0"/>
              <a:t>、学习和社会实践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1778000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2843213"/>
            <a:ext cx="1020762" cy="804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892550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274" y="4907530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圆角矩形 17"/>
          <p:cNvSpPr/>
          <p:nvPr/>
        </p:nvSpPr>
        <p:spPr>
          <a:xfrm>
            <a:off x="2422071" y="6072642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五</a:t>
            </a:r>
            <a:r>
              <a:rPr lang="zh-CN" altLang="en-US" sz="2800" b="1" dirty="0" smtClean="0"/>
              <a:t>、未来展望</a:t>
            </a:r>
            <a:endParaRPr lang="zh-CN" altLang="en-US" sz="2800" b="1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453" y="586445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1" grpId="0" animBg="1"/>
      <p:bldP spid="22" grpId="0" animBg="1"/>
      <p:bldP spid="1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三</a:t>
            </a:r>
            <a:r>
              <a:rPr lang="zh-CN" altLang="en-US" sz="2800" b="1" dirty="0" smtClean="0"/>
              <a:t>、我的入党动机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99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矩形 3"/>
          <p:cNvSpPr>
            <a:spLocks noChangeArrowheads="1"/>
          </p:cNvSpPr>
          <p:nvPr/>
        </p:nvSpPr>
        <p:spPr bwMode="auto">
          <a:xfrm>
            <a:off x="1073150" y="61913"/>
            <a:ext cx="305724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三、我的入党动机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" name="组合 12"/>
          <p:cNvGrpSpPr>
            <a:grpSpLocks/>
          </p:cNvGrpSpPr>
          <p:nvPr/>
        </p:nvGrpSpPr>
        <p:grpSpPr bwMode="auto">
          <a:xfrm>
            <a:off x="499716" y="732385"/>
            <a:ext cx="8128000" cy="461963"/>
            <a:chOff x="3752850" y="1025322"/>
            <a:chExt cx="8128471" cy="461665"/>
          </a:xfrm>
        </p:grpSpPr>
        <p:sp>
          <p:nvSpPr>
            <p:cNvPr id="12" name="矩形 11"/>
            <p:cNvSpPr/>
            <p:nvPr/>
          </p:nvSpPr>
          <p:spPr>
            <a:xfrm>
              <a:off x="3752850" y="1025322"/>
              <a:ext cx="3279965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国家怎么做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752850" y="1486987"/>
              <a:ext cx="81284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1218999" y="1248532"/>
            <a:ext cx="81153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针对贫困生，九年义务教育国家有助学金，高中大学国家有相应的助学金；针对</a:t>
            </a:r>
            <a:r>
              <a:rPr lang="zh-CN" altLang="en-US" sz="2000" dirty="0" smtClean="0"/>
              <a:t>贫困地区，国家加大投入力度，加快城乡建设，缩小地区差距。</a:t>
            </a:r>
            <a:endParaRPr lang="en-US" altLang="zh-CN" sz="2000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云南发生旱灾，四川发生地震，国家问暖送资。</a:t>
            </a:r>
            <a:endParaRPr lang="en-US" altLang="zh-CN" sz="2000" dirty="0" smtClean="0"/>
          </a:p>
        </p:txBody>
      </p:sp>
      <p:grpSp>
        <p:nvGrpSpPr>
          <p:cNvPr id="5" name="组合 13"/>
          <p:cNvGrpSpPr>
            <a:grpSpLocks/>
          </p:cNvGrpSpPr>
          <p:nvPr/>
        </p:nvGrpSpPr>
        <p:grpSpPr bwMode="auto">
          <a:xfrm>
            <a:off x="1073150" y="2782685"/>
            <a:ext cx="8128000" cy="461963"/>
            <a:chOff x="3752850" y="2939847"/>
            <a:chExt cx="8128471" cy="461665"/>
          </a:xfrm>
        </p:grpSpPr>
        <p:sp>
          <p:nvSpPr>
            <p:cNvPr id="20" name="矩形 19"/>
            <p:cNvSpPr/>
            <p:nvPr/>
          </p:nvSpPr>
          <p:spPr>
            <a:xfrm>
              <a:off x="3752850" y="2939847"/>
              <a:ext cx="3279965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bg1"/>
                  </a:solidFill>
                </a:rPr>
                <a:t>我的思考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3752850" y="3401512"/>
              <a:ext cx="81284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文本框 25"/>
          <p:cNvSpPr txBox="1">
            <a:spLocks noChangeArrowheads="1"/>
          </p:cNvSpPr>
          <p:nvPr/>
        </p:nvSpPr>
        <p:spPr bwMode="auto">
          <a:xfrm>
            <a:off x="1446733" y="3307587"/>
            <a:ext cx="81153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对于我来说，我能够做些什么呢？；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对于家乡建设，我能够做些什么呢？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000" dirty="0"/>
          </a:p>
        </p:txBody>
      </p:sp>
      <p:grpSp>
        <p:nvGrpSpPr>
          <p:cNvPr id="7" name="组合 14"/>
          <p:cNvGrpSpPr>
            <a:grpSpLocks/>
          </p:cNvGrpSpPr>
          <p:nvPr/>
        </p:nvGrpSpPr>
        <p:grpSpPr bwMode="auto">
          <a:xfrm>
            <a:off x="1446733" y="4153720"/>
            <a:ext cx="10212735" cy="465033"/>
            <a:chOff x="1667994" y="4851304"/>
            <a:chExt cx="10213327" cy="464733"/>
          </a:xfrm>
        </p:grpSpPr>
        <p:sp>
          <p:nvSpPr>
            <p:cNvPr id="27" name="矩形 26"/>
            <p:cNvSpPr/>
            <p:nvPr/>
          </p:nvSpPr>
          <p:spPr>
            <a:xfrm>
              <a:off x="1667994" y="4851304"/>
              <a:ext cx="3279965" cy="46166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bg1"/>
                  </a:solidFill>
                </a:rPr>
                <a:t>我的想法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3752850" y="5316037"/>
              <a:ext cx="812847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文本框 28"/>
          <p:cNvSpPr txBox="1">
            <a:spLocks noChangeArrowheads="1"/>
          </p:cNvSpPr>
          <p:nvPr/>
        </p:nvSpPr>
        <p:spPr bwMode="auto">
          <a:xfrm>
            <a:off x="1943477" y="4638138"/>
            <a:ext cx="8115300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力所不能及，我只能够努力学习，争创一个美好未来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力所能及，我要为家乡建设做贡献，资助贫困地区</a:t>
            </a:r>
            <a:endParaRPr lang="zh-CN" altLang="en-US" sz="2000" dirty="0"/>
          </a:p>
        </p:txBody>
      </p:sp>
      <p:sp>
        <p:nvSpPr>
          <p:cNvPr id="16" name="矩形 15"/>
          <p:cNvSpPr/>
          <p:nvPr/>
        </p:nvSpPr>
        <p:spPr bwMode="auto">
          <a:xfrm>
            <a:off x="2231480" y="5400215"/>
            <a:ext cx="3279775" cy="46196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dirty="0" smtClean="0">
                <a:solidFill>
                  <a:schemeClr val="bg1"/>
                </a:solidFill>
              </a:rPr>
              <a:t>我的动机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>
            <a:spLocks noChangeArrowheads="1"/>
          </p:cNvSpPr>
          <p:nvPr/>
        </p:nvSpPr>
        <p:spPr bwMode="auto">
          <a:xfrm>
            <a:off x="2469949" y="5831102"/>
            <a:ext cx="8115300" cy="8250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努力学习，接受党的教育，升华自己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回报国家，为祖国的建设作出自己的贡献，全心全意为人民服务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6" grpId="0"/>
      <p:bldP spid="29" grpId="0"/>
      <p:bldP spid="16" grpId="0" animBg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9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四、学习和社会实践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3"/>
          <p:cNvSpPr>
            <a:spLocks noChangeArrowheads="1"/>
          </p:cNvSpPr>
          <p:nvPr/>
        </p:nvSpPr>
        <p:spPr bwMode="auto">
          <a:xfrm>
            <a:off x="1073150" y="61913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</a:rPr>
              <a:t>三、学习工作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61" y="1024227"/>
            <a:ext cx="5450857" cy="5384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455" y="773084"/>
            <a:ext cx="2993752" cy="399010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41" y="773084"/>
            <a:ext cx="4110171" cy="547808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750" y="773084"/>
            <a:ext cx="4152257" cy="55363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任意多边形 17"/>
          <p:cNvSpPr/>
          <p:nvPr/>
        </p:nvSpPr>
        <p:spPr>
          <a:xfrm>
            <a:off x="334963" y="1566863"/>
            <a:ext cx="522287" cy="1844675"/>
          </a:xfrm>
          <a:custGeom>
            <a:avLst/>
            <a:gdLst>
              <a:gd name="connsiteX0" fmla="*/ 522514 w 522514"/>
              <a:gd name="connsiteY0" fmla="*/ 1843314 h 1843314"/>
              <a:gd name="connsiteX1" fmla="*/ 0 w 522514"/>
              <a:gd name="connsiteY1" fmla="*/ 1335314 h 1843314"/>
              <a:gd name="connsiteX2" fmla="*/ 0 w 522514"/>
              <a:gd name="connsiteY2" fmla="*/ 0 h 184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1843314">
                <a:moveTo>
                  <a:pt x="522514" y="1843314"/>
                </a:moveTo>
                <a:lnTo>
                  <a:pt x="0" y="133531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任意多边形 18"/>
          <p:cNvSpPr/>
          <p:nvPr/>
        </p:nvSpPr>
        <p:spPr>
          <a:xfrm flipH="1" flipV="1">
            <a:off x="11334750" y="3429000"/>
            <a:ext cx="522288" cy="1843088"/>
          </a:xfrm>
          <a:custGeom>
            <a:avLst/>
            <a:gdLst>
              <a:gd name="connsiteX0" fmla="*/ 522514 w 522514"/>
              <a:gd name="connsiteY0" fmla="*/ 1843314 h 1843314"/>
              <a:gd name="connsiteX1" fmla="*/ 0 w 522514"/>
              <a:gd name="connsiteY1" fmla="*/ 1335314 h 1843314"/>
              <a:gd name="connsiteX2" fmla="*/ 0 w 522514"/>
              <a:gd name="connsiteY2" fmla="*/ 0 h 1843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514" h="1843314">
                <a:moveTo>
                  <a:pt x="522514" y="1843314"/>
                </a:moveTo>
                <a:lnTo>
                  <a:pt x="0" y="1335314"/>
                </a:lnTo>
                <a:lnTo>
                  <a:pt x="0" y="0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364" name="矩形 3"/>
          <p:cNvSpPr>
            <a:spLocks noChangeArrowheads="1"/>
          </p:cNvSpPr>
          <p:nvPr/>
        </p:nvSpPr>
        <p:spPr bwMode="auto">
          <a:xfrm>
            <a:off x="1073150" y="61913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</a:rPr>
              <a:t>三、学习工作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-638175" y="3429000"/>
            <a:ext cx="13671550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1"/>
          <p:cNvGrpSpPr>
            <a:grpSpLocks/>
          </p:cNvGrpSpPr>
          <p:nvPr/>
        </p:nvGrpSpPr>
        <p:grpSpPr bwMode="auto">
          <a:xfrm>
            <a:off x="611188" y="3182938"/>
            <a:ext cx="493712" cy="492125"/>
            <a:chOff x="2002971" y="3182257"/>
            <a:chExt cx="493486" cy="493486"/>
          </a:xfrm>
        </p:grpSpPr>
        <p:sp>
          <p:nvSpPr>
            <p:cNvPr id="7" name="椭圆 6"/>
            <p:cNvSpPr/>
            <p:nvPr/>
          </p:nvSpPr>
          <p:spPr>
            <a:xfrm>
              <a:off x="2002971" y="3182257"/>
              <a:ext cx="493486" cy="493486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8" name="椭圆 7"/>
            <p:cNvSpPr/>
            <p:nvPr/>
          </p:nvSpPr>
          <p:spPr>
            <a:xfrm>
              <a:off x="2096590" y="3276178"/>
              <a:ext cx="306248" cy="3056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11087100" y="3182938"/>
            <a:ext cx="493713" cy="492125"/>
            <a:chOff x="2002971" y="3182257"/>
            <a:chExt cx="493486" cy="493486"/>
          </a:xfrm>
        </p:grpSpPr>
        <p:sp>
          <p:nvSpPr>
            <p:cNvPr id="16" name="椭圆 15"/>
            <p:cNvSpPr/>
            <p:nvPr/>
          </p:nvSpPr>
          <p:spPr>
            <a:xfrm>
              <a:off x="2002971" y="3182257"/>
              <a:ext cx="493486" cy="493486"/>
            </a:xfrm>
            <a:prstGeom prst="ellipse">
              <a:avLst/>
            </a:prstGeom>
            <a:solidFill>
              <a:schemeClr val="bg1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2096591" y="3276178"/>
              <a:ext cx="306246" cy="30564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96" y="946680"/>
            <a:ext cx="8886825" cy="1962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439" y="3647018"/>
            <a:ext cx="2266949" cy="30225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40" y="3621970"/>
            <a:ext cx="2304520" cy="307269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043333" y="3952876"/>
            <a:ext cx="2971802" cy="22288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四</a:t>
            </a:r>
            <a:r>
              <a:rPr lang="zh-CN" altLang="en-US" sz="2800" b="1" dirty="0" smtClean="0"/>
              <a:t>、我的缺点和改进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6"/>
          <p:cNvGrpSpPr>
            <a:grpSpLocks/>
          </p:cNvGrpSpPr>
          <p:nvPr/>
        </p:nvGrpSpPr>
        <p:grpSpPr bwMode="auto">
          <a:xfrm>
            <a:off x="2677240" y="3740267"/>
            <a:ext cx="6224624" cy="1208882"/>
            <a:chOff x="2676957" y="3740378"/>
            <a:chExt cx="6224624" cy="1208882"/>
          </a:xfrm>
        </p:grpSpPr>
        <p:sp>
          <p:nvSpPr>
            <p:cNvPr id="9" name="矩形 8"/>
            <p:cNvSpPr/>
            <p:nvPr/>
          </p:nvSpPr>
          <p:spPr>
            <a:xfrm>
              <a:off x="3453281" y="3740378"/>
              <a:ext cx="5448300" cy="54915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对国家的历史和党的认知很多记不住</a:t>
              </a:r>
              <a:endParaRPr lang="zh-CN" altLang="en-US" dirty="0"/>
            </a:p>
          </p:txBody>
        </p:sp>
        <p:sp>
          <p:nvSpPr>
            <p:cNvPr id="17422" name="矩形 10"/>
            <p:cNvSpPr>
              <a:spLocks noChangeArrowheads="1"/>
            </p:cNvSpPr>
            <p:nvPr/>
          </p:nvSpPr>
          <p:spPr bwMode="auto">
            <a:xfrm>
              <a:off x="2676957" y="4515230"/>
              <a:ext cx="3921998" cy="434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3453564" y="2800879"/>
            <a:ext cx="5448300" cy="1290240"/>
            <a:chOff x="4637956" y="2044675"/>
            <a:chExt cx="5448300" cy="1290240"/>
          </a:xfrm>
        </p:grpSpPr>
        <p:sp>
          <p:nvSpPr>
            <p:cNvPr id="12" name="矩形 11"/>
            <p:cNvSpPr/>
            <p:nvPr/>
          </p:nvSpPr>
          <p:spPr>
            <a:xfrm>
              <a:off x="4637956" y="2044675"/>
              <a:ext cx="5448300" cy="50758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 smtClean="0"/>
                <a:t>学习与生活计划没有规划好</a:t>
              </a:r>
              <a:endParaRPr lang="zh-CN" altLang="en-US" dirty="0"/>
            </a:p>
          </p:txBody>
        </p:sp>
        <p:sp>
          <p:nvSpPr>
            <p:cNvPr id="17420" name="矩形 13"/>
            <p:cNvSpPr>
              <a:spLocks noChangeArrowheads="1"/>
            </p:cNvSpPr>
            <p:nvPr/>
          </p:nvSpPr>
          <p:spPr bwMode="auto">
            <a:xfrm>
              <a:off x="5856005" y="2900885"/>
              <a:ext cx="3921998" cy="4340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2"/>
          <p:cNvGrpSpPr>
            <a:grpSpLocks/>
          </p:cNvGrpSpPr>
          <p:nvPr/>
        </p:nvGrpSpPr>
        <p:grpSpPr bwMode="auto">
          <a:xfrm>
            <a:off x="3453564" y="1912193"/>
            <a:ext cx="5448300" cy="563549"/>
            <a:chOff x="3588016" y="1220405"/>
            <a:chExt cx="5448300" cy="603275"/>
          </a:xfrm>
        </p:grpSpPr>
        <p:sp>
          <p:nvSpPr>
            <p:cNvPr id="2" name="矩形 1"/>
            <p:cNvSpPr/>
            <p:nvPr/>
          </p:nvSpPr>
          <p:spPr>
            <a:xfrm>
              <a:off x="3588016" y="1220405"/>
              <a:ext cx="5448300" cy="6032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7418" name="矩形 5"/>
            <p:cNvSpPr>
              <a:spLocks noChangeArrowheads="1"/>
            </p:cNvSpPr>
            <p:nvPr/>
          </p:nvSpPr>
          <p:spPr bwMode="auto">
            <a:xfrm>
              <a:off x="4979583" y="1273160"/>
              <a:ext cx="3921998" cy="440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学习成绩有待提高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413" name="矩形 3"/>
          <p:cNvSpPr>
            <a:spLocks noChangeArrowheads="1"/>
          </p:cNvSpPr>
          <p:nvPr/>
        </p:nvSpPr>
        <p:spPr bwMode="auto">
          <a:xfrm>
            <a:off x="1073150" y="61913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缺点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矩形 3"/>
          <p:cNvSpPr>
            <a:spLocks noChangeArrowheads="1"/>
          </p:cNvSpPr>
          <p:nvPr/>
        </p:nvSpPr>
        <p:spPr bwMode="auto">
          <a:xfrm>
            <a:off x="1073150" y="61913"/>
            <a:ext cx="90281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改进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284865" y="1731305"/>
            <a:ext cx="5238750" cy="1352550"/>
            <a:chOff x="744856" y="1513577"/>
            <a:chExt cx="5238750" cy="1352550"/>
          </a:xfrm>
        </p:grpSpPr>
        <p:sp>
          <p:nvSpPr>
            <p:cNvPr id="2" name="矩形 1"/>
            <p:cNvSpPr/>
            <p:nvPr/>
          </p:nvSpPr>
          <p:spPr>
            <a:xfrm>
              <a:off x="744856" y="1513577"/>
              <a:ext cx="5097462" cy="135255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50" name="矩形 5"/>
            <p:cNvSpPr>
              <a:spLocks noChangeArrowheads="1"/>
            </p:cNvSpPr>
            <p:nvPr/>
          </p:nvSpPr>
          <p:spPr bwMode="auto">
            <a:xfrm>
              <a:off x="2061608" y="1546471"/>
              <a:ext cx="3921998" cy="861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努力学习，学好自己的专业知识和扩展自己的兴趣爱好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7"/>
          <p:cNvGrpSpPr>
            <a:grpSpLocks/>
          </p:cNvGrpSpPr>
          <p:nvPr/>
        </p:nvGrpSpPr>
        <p:grpSpPr bwMode="auto">
          <a:xfrm>
            <a:off x="3820247" y="3547083"/>
            <a:ext cx="5238750" cy="1407302"/>
            <a:chOff x="744856" y="4237727"/>
            <a:chExt cx="5238750" cy="3333580"/>
          </a:xfrm>
        </p:grpSpPr>
        <p:sp>
          <p:nvSpPr>
            <p:cNvPr id="18" name="矩形 17"/>
            <p:cNvSpPr/>
            <p:nvPr/>
          </p:nvSpPr>
          <p:spPr>
            <a:xfrm>
              <a:off x="744856" y="4237727"/>
              <a:ext cx="5097462" cy="33335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48" name="矩形 19"/>
            <p:cNvSpPr>
              <a:spLocks noChangeArrowheads="1"/>
            </p:cNvSpPr>
            <p:nvPr/>
          </p:nvSpPr>
          <p:spPr bwMode="auto">
            <a:xfrm>
              <a:off x="2061608" y="4270622"/>
              <a:ext cx="3921998" cy="2632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注重细节，更多是用心去记</a:t>
              </a:r>
              <a:endParaRPr lang="en-US" altLang="zh-CN" sz="20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反复记忆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4"/>
          <p:cNvGrpSpPr>
            <a:grpSpLocks/>
          </p:cNvGrpSpPr>
          <p:nvPr/>
        </p:nvGrpSpPr>
        <p:grpSpPr bwMode="auto">
          <a:xfrm>
            <a:off x="6803939" y="1729718"/>
            <a:ext cx="5238750" cy="1354137"/>
            <a:chOff x="6770688" y="1513577"/>
            <a:chExt cx="5238750" cy="1353160"/>
          </a:xfrm>
        </p:grpSpPr>
        <p:sp>
          <p:nvSpPr>
            <p:cNvPr id="21" name="矩形 20"/>
            <p:cNvSpPr/>
            <p:nvPr/>
          </p:nvSpPr>
          <p:spPr>
            <a:xfrm>
              <a:off x="6770688" y="1513577"/>
              <a:ext cx="5097462" cy="13531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446" name="矩形 22"/>
            <p:cNvSpPr>
              <a:spLocks noChangeArrowheads="1"/>
            </p:cNvSpPr>
            <p:nvPr/>
          </p:nvSpPr>
          <p:spPr bwMode="auto">
            <a:xfrm>
              <a:off x="8087440" y="1546471"/>
              <a:ext cx="3921998" cy="8611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学会规划生活，统筹兼顾</a:t>
              </a:r>
              <a:endParaRPr lang="en-US" altLang="zh-CN" sz="2000" dirty="0" smtClean="0">
                <a:solidFill>
                  <a:schemeClr val="bg1"/>
                </a:solidFill>
              </a:endParaRPr>
            </a:p>
            <a:p>
              <a:pPr>
                <a:lnSpc>
                  <a:spcPct val="125000"/>
                </a:lnSpc>
              </a:pPr>
              <a:r>
                <a:rPr lang="zh-CN" altLang="en-US" sz="2000" dirty="0" smtClean="0">
                  <a:solidFill>
                    <a:schemeClr val="bg1"/>
                  </a:solidFill>
                </a:rPr>
                <a:t>拒绝拖延，今日事今日毕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8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9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五、未来展望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2268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1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63" y="0"/>
            <a:ext cx="4097337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圆角矩形 16"/>
          <p:cNvSpPr/>
          <p:nvPr/>
        </p:nvSpPr>
        <p:spPr>
          <a:xfrm>
            <a:off x="1743075" y="2031028"/>
            <a:ext cx="8705850" cy="2486204"/>
          </a:xfrm>
          <a:prstGeom prst="roundRect">
            <a:avLst>
              <a:gd name="adj" fmla="val 11692"/>
            </a:avLst>
          </a:prstGeom>
          <a:solidFill>
            <a:schemeClr val="bg1">
              <a:alpha val="75000"/>
            </a:schemeClr>
          </a:solidFill>
          <a:ln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015582" y="2031028"/>
            <a:ext cx="4264025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/>
              <a:t>第一条要求</a:t>
            </a:r>
            <a:r>
              <a:rPr lang="zh-CN" altLang="en-US" sz="2000" dirty="0" smtClean="0"/>
              <a:t>，坚持党和人民的利益高于一切，自觉遵守党的纪律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第二</a:t>
            </a:r>
            <a:r>
              <a:rPr lang="zh-CN" altLang="en-US" sz="2000" dirty="0"/>
              <a:t>条要求</a:t>
            </a:r>
            <a:r>
              <a:rPr lang="zh-CN" altLang="en-US" sz="2000" dirty="0" smtClean="0"/>
              <a:t>，全心全意为人民服务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第三条要求，学党章党规，学系列讲话，向合格党员靠拢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一、个人简介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47"/>
          <p:cNvSpPr txBox="1"/>
          <p:nvPr/>
        </p:nvSpPr>
        <p:spPr>
          <a:xfrm>
            <a:off x="0" y="2544088"/>
            <a:ext cx="12192000" cy="110799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6600" b="1" dirty="0" smtClean="0">
                <a:ln>
                  <a:solidFill>
                    <a:schemeClr val="bg1"/>
                  </a:solidFill>
                </a:ln>
                <a:gradFill flip="none" rotWithShape="1">
                  <a:gsLst>
                    <a:gs pos="0">
                      <a:schemeClr val="accent2"/>
                    </a:gs>
                    <a:gs pos="50000">
                      <a:schemeClr val="accent1"/>
                    </a:gs>
                    <a:gs pos="100000">
                      <a:schemeClr val="accent1"/>
                    </a:gs>
                  </a:gsLst>
                  <a:lin ang="2700000" scaled="1"/>
                  <a:tileRect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+mn-ea"/>
              </a:rPr>
              <a:t>THANKS</a:t>
            </a:r>
            <a:endParaRPr lang="zh-CN" altLang="en-US" sz="6600" b="1" dirty="0">
              <a:ln>
                <a:solidFill>
                  <a:schemeClr val="bg1"/>
                </a:solidFill>
              </a:ln>
              <a:gradFill flip="none" rotWithShape="1">
                <a:gsLst>
                  <a:gs pos="0">
                    <a:schemeClr val="accent2"/>
                  </a:gs>
                  <a:gs pos="50000">
                    <a:schemeClr val="accent1"/>
                  </a:gs>
                  <a:gs pos="100000">
                    <a:schemeClr val="accent1"/>
                  </a:gs>
                </a:gsLst>
                <a:lin ang="2700000" scaled="1"/>
                <a:tileRect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663" y="0"/>
            <a:ext cx="4097337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0" presetClass="entr" presetSubtype="0" decel="100000" fill="hold" nodeType="withEffect">
                                  <p:stCondLst>
                                    <p:cond delay="1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3"/>
          <p:cNvSpPr>
            <a:spLocks noChangeArrowheads="1"/>
          </p:cNvSpPr>
          <p:nvPr/>
        </p:nvSpPr>
        <p:spPr bwMode="auto">
          <a:xfrm>
            <a:off x="1073150" y="61913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>
                <a:solidFill>
                  <a:schemeClr val="bg1"/>
                </a:solidFill>
              </a:rPr>
              <a:t>一、个人简介</a:t>
            </a: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5619750" y="1238250"/>
            <a:ext cx="6237288" cy="5162550"/>
            <a:chOff x="5619750" y="1238250"/>
            <a:chExt cx="6237288" cy="5162550"/>
          </a:xfrm>
        </p:grpSpPr>
        <p:sp>
          <p:nvSpPr>
            <p:cNvPr id="23" name="圆角矩形 22"/>
            <p:cNvSpPr/>
            <p:nvPr/>
          </p:nvSpPr>
          <p:spPr>
            <a:xfrm>
              <a:off x="5619750" y="1524000"/>
              <a:ext cx="6237288" cy="4876800"/>
            </a:xfrm>
            <a:prstGeom prst="roundRect">
              <a:avLst>
                <a:gd name="adj" fmla="val 6207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619750" y="1238250"/>
              <a:ext cx="2019300" cy="6096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800" b="1" dirty="0">
                  <a:solidFill>
                    <a:schemeClr val="bg1"/>
                  </a:solidFill>
                </a:rPr>
                <a:t>李应飞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8199" name="文本框 23"/>
            <p:cNvSpPr txBox="1">
              <a:spLocks noChangeArrowheads="1"/>
            </p:cNvSpPr>
            <p:nvPr/>
          </p:nvSpPr>
          <p:spPr bwMode="auto">
            <a:xfrm>
              <a:off x="6096000" y="2019300"/>
              <a:ext cx="5467350" cy="3970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  <a:ea typeface="微软雅黑" panose="020B0503020204020204" pitchFamily="34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 b="1" dirty="0"/>
                <a:t>籍贯</a:t>
              </a:r>
              <a:r>
                <a:rPr lang="zh-CN" altLang="en-US" sz="2400" b="1" dirty="0" smtClean="0"/>
                <a:t>：</a:t>
              </a:r>
              <a:r>
                <a:rPr lang="zh-CN" altLang="en-US" sz="2400" dirty="0" smtClean="0"/>
                <a:t>云南曲靖</a:t>
              </a:r>
              <a:endParaRPr lang="en-US" altLang="zh-CN" sz="2400" dirty="0"/>
            </a:p>
            <a:p>
              <a:pPr>
                <a:lnSpc>
                  <a:spcPct val="150000"/>
                </a:lnSpc>
              </a:pPr>
              <a:r>
                <a:rPr lang="zh-CN" altLang="en-US" sz="2400" b="1" dirty="0"/>
                <a:t>专业</a:t>
              </a:r>
              <a:r>
                <a:rPr lang="zh-CN" altLang="en-US" sz="2400" b="1" dirty="0" smtClean="0"/>
                <a:t>：</a:t>
              </a:r>
              <a:r>
                <a:rPr lang="zh-CN" altLang="en-US" sz="2400" dirty="0" smtClean="0"/>
                <a:t>计算机科学与技术</a:t>
              </a:r>
              <a:endParaRPr lang="en-US" altLang="zh-CN" sz="24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/>
                <a:t>学院：</a:t>
              </a:r>
              <a:r>
                <a:rPr lang="zh-CN" altLang="en-US" sz="2400" dirty="0" smtClean="0"/>
                <a:t>计算机科学与技术学院</a:t>
              </a:r>
              <a:endParaRPr lang="en-US" altLang="zh-CN" sz="24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/>
                <a:t>班级：</a:t>
              </a:r>
              <a:r>
                <a:rPr lang="en-US" altLang="zh-CN" sz="2400" dirty="0" smtClean="0"/>
                <a:t>161610338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/>
                <a:t>职务：</a:t>
              </a:r>
              <a:r>
                <a:rPr lang="zh-CN" altLang="en-US" sz="2400" dirty="0" smtClean="0"/>
                <a:t>中心组生活部副部长</a:t>
              </a:r>
              <a:endParaRPr lang="en-US" altLang="zh-CN" sz="24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/>
                <a:t>爱好：</a:t>
              </a:r>
              <a:r>
                <a:rPr lang="zh-CN" altLang="en-US" sz="2400" dirty="0" smtClean="0"/>
                <a:t>跑步、爬山</a:t>
              </a:r>
              <a:endParaRPr lang="en-US" altLang="zh-CN" sz="2400" dirty="0" smtClean="0"/>
            </a:p>
            <a:p>
              <a:pPr>
                <a:lnSpc>
                  <a:spcPct val="150000"/>
                </a:lnSpc>
              </a:pPr>
              <a:r>
                <a:rPr lang="zh-CN" altLang="en-US" sz="2400" b="1" dirty="0" smtClean="0"/>
                <a:t>座右铭：</a:t>
              </a:r>
              <a:r>
                <a:rPr lang="zh-CN" altLang="en-US" sz="2400" dirty="0" smtClean="0"/>
                <a:t>生活的理想就是理想的生活</a:t>
              </a:r>
              <a:endParaRPr lang="en-US" altLang="zh-CN" sz="2400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855" y="1238250"/>
            <a:ext cx="3871972" cy="5162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763" y="3581400"/>
            <a:ext cx="7361237" cy="300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35488"/>
            <a:ext cx="12192000" cy="2322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0"/>
            <a:ext cx="121920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963" y="4224338"/>
            <a:ext cx="5761037" cy="263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3" name="图片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200525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圆角矩形 14"/>
          <p:cNvSpPr/>
          <p:nvPr/>
        </p:nvSpPr>
        <p:spPr>
          <a:xfrm>
            <a:off x="2286000" y="3190875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/>
              <a:t>二</a:t>
            </a:r>
            <a:r>
              <a:rPr lang="zh-CN" altLang="en-US" sz="2800" b="1" dirty="0" smtClean="0"/>
              <a:t>、我对党的认识</a:t>
            </a:r>
            <a:endParaRPr lang="zh-CN" altLang="en-US" sz="2800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438" y="3027363"/>
            <a:ext cx="1020762" cy="80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913" y="1047404"/>
            <a:ext cx="4533207" cy="354953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902" y="1047404"/>
            <a:ext cx="4646813" cy="3549534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73150" y="61913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家乡的改变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20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762000"/>
            <a:ext cx="4195157" cy="5593543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73150" y="61913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家乡的改变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00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27" y="856211"/>
            <a:ext cx="5325688" cy="48506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687" y="856211"/>
            <a:ext cx="5334000" cy="4850608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73150" y="61913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家乡的改变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385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98" y="847898"/>
            <a:ext cx="6540695" cy="4638502"/>
          </a:xfrm>
          <a:prstGeom prst="rect">
            <a:avLst/>
          </a:prstGeom>
        </p:spPr>
      </p:pic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073150" y="61913"/>
            <a:ext cx="19800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800" b="1" dirty="0" smtClean="0">
                <a:solidFill>
                  <a:schemeClr val="bg1"/>
                </a:solidFill>
              </a:rPr>
              <a:t>家乡的改变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9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" y="1003300"/>
            <a:ext cx="3392488" cy="585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3084021" y="1850576"/>
            <a:ext cx="7620000" cy="476250"/>
          </a:xfrm>
          <a:prstGeom prst="roundRect">
            <a:avLst>
              <a:gd name="adj" fmla="val 20450"/>
            </a:avLst>
          </a:prstGeom>
          <a:gradFill>
            <a:gsLst>
              <a:gs pos="25000">
                <a:schemeClr val="accent1"/>
              </a:gs>
              <a:gs pos="0">
                <a:schemeClr val="accent1"/>
              </a:gs>
              <a:gs pos="100000">
                <a:schemeClr val="accent2"/>
              </a:gs>
            </a:gsLst>
            <a:lin ang="0" scaled="1"/>
          </a:gra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 smtClean="0"/>
              <a:t>我对党的认识</a:t>
            </a:r>
            <a:endParaRPr lang="zh-CN" altLang="en-US" sz="2800" b="1" dirty="0"/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242916" y="2533739"/>
            <a:ext cx="8115300" cy="43242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社会主义的根本任务是发展生产力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人民日益增长的物质文化需要同落后的社会生产之间的矛盾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dirty="0" smtClean="0"/>
              <a:t>人民日益增长的美好生活需要和不平衡不充分的发展之间的矛盾</a:t>
            </a: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r>
              <a:rPr lang="zh-CN" altLang="en-US" sz="2000" i="0" dirty="0" smtClean="0">
                <a:effectLst/>
                <a:latin typeface="arial" panose="020B0604020202020204" pitchFamily="34" charset="0"/>
              </a:rPr>
              <a:t>中国共产党是中国</a:t>
            </a:r>
            <a:r>
              <a:rPr lang="zh-CN" altLang="en-US" sz="2000" i="0" strike="noStrike" dirty="0" smtClean="0">
                <a:effectLst/>
                <a:latin typeface="arial" panose="020B0604020202020204" pitchFamily="34" charset="0"/>
              </a:rPr>
              <a:t>工人阶级</a:t>
            </a:r>
            <a:r>
              <a:rPr lang="zh-CN" altLang="en-US" sz="2000" i="0" dirty="0" smtClean="0">
                <a:effectLst/>
                <a:latin typeface="arial" panose="020B0604020202020204" pitchFamily="34" charset="0"/>
              </a:rPr>
              <a:t>的先锋队，同时是中国人民和</a:t>
            </a:r>
            <a:r>
              <a:rPr lang="zh-CN" altLang="en-US" sz="2000" i="0" strike="noStrike" dirty="0" smtClean="0">
                <a:effectLst/>
                <a:latin typeface="arial" panose="020B0604020202020204" pitchFamily="34" charset="0"/>
              </a:rPr>
              <a:t>中华民族</a:t>
            </a:r>
            <a:r>
              <a:rPr lang="zh-CN" altLang="en-US" sz="2000" i="0" dirty="0" smtClean="0">
                <a:effectLst/>
                <a:latin typeface="arial" panose="020B0604020202020204" pitchFamily="34" charset="0"/>
              </a:rPr>
              <a:t>的先锋队，是</a:t>
            </a:r>
            <a:r>
              <a:rPr lang="zh-CN" altLang="en-US" sz="2000" i="0" strike="noStrike" dirty="0" smtClean="0">
                <a:effectLst/>
                <a:latin typeface="arial" panose="020B0604020202020204" pitchFamily="34" charset="0"/>
              </a:rPr>
              <a:t>中国特色社会主义</a:t>
            </a:r>
            <a:r>
              <a:rPr lang="zh-CN" altLang="en-US" sz="2000" i="0" dirty="0" smtClean="0">
                <a:effectLst/>
                <a:latin typeface="arial" panose="020B0604020202020204" pitchFamily="34" charset="0"/>
              </a:rPr>
              <a:t>事业的领导核心，代表中国先进</a:t>
            </a:r>
            <a:r>
              <a:rPr lang="zh-CN" altLang="en-US" sz="2000" i="0" strike="noStrike" dirty="0" smtClean="0">
                <a:effectLst/>
                <a:latin typeface="arial" panose="020B0604020202020204" pitchFamily="34" charset="0"/>
              </a:rPr>
              <a:t>生产力</a:t>
            </a:r>
            <a:r>
              <a:rPr lang="zh-CN" altLang="en-US" sz="2000" i="0" dirty="0" smtClean="0">
                <a:effectLst/>
                <a:latin typeface="arial" panose="020B0604020202020204" pitchFamily="34" charset="0"/>
              </a:rPr>
              <a:t>的发展要求，代表中国先进文化的前进方向，代表中国最广大人民的根本利益。党的最高理想和最终目标是实现</a:t>
            </a:r>
            <a:r>
              <a:rPr lang="zh-CN" altLang="en-US" sz="2000" i="0" strike="noStrike" dirty="0" smtClean="0">
                <a:effectLst/>
                <a:latin typeface="arial" panose="020B0604020202020204" pitchFamily="34" charset="0"/>
              </a:rPr>
              <a:t>共产主义</a:t>
            </a:r>
            <a:r>
              <a:rPr lang="zh-CN" altLang="en-US" sz="2000" i="0" dirty="0" smtClean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zh-CN" altLang="en-US" sz="2000" dirty="0" smtClean="0"/>
          </a:p>
          <a:p>
            <a:pPr marL="0" indent="0">
              <a:lnSpc>
                <a:spcPct val="125000"/>
              </a:lnSpc>
            </a:pP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000" dirty="0" smtClean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n"/>
            </a:pP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56812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3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 decel="100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accel="1000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theme/theme1.xml><?xml version="1.0" encoding="utf-8"?>
<a:theme xmlns:a="http://schemas.openxmlformats.org/drawingml/2006/main" name="Office 主题">
  <a:themeElements>
    <a:clrScheme name="党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0000"/>
      </a:accent1>
      <a:accent2>
        <a:srgbClr val="F4990F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472</Words>
  <Application>Microsoft Office PowerPoint</Application>
  <PresentationFormat>宽屏</PresentationFormat>
  <Paragraphs>61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Verdana</vt:lpstr>
      <vt:lpstr>微软雅黑</vt:lpstr>
      <vt:lpstr>Arial</vt:lpstr>
      <vt:lpstr>Consolas</vt:lpstr>
      <vt:lpstr>华文楷体</vt:lpstr>
      <vt:lpstr>Calibri</vt:lpstr>
      <vt:lpstr>宋体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DY</dc:creator>
  <cp:lastModifiedBy>Yingfei Li</cp:lastModifiedBy>
  <cp:revision>137</cp:revision>
  <dcterms:created xsi:type="dcterms:W3CDTF">2015-11-28T07:56:54Z</dcterms:created>
  <dcterms:modified xsi:type="dcterms:W3CDTF">2018-11-23T16:26:57Z</dcterms:modified>
</cp:coreProperties>
</file>